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49C7-0F01-4A73-8353-DF0F1F791FB6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E118D-176F-44B4-AD89-B30E18A94F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49C7-0F01-4A73-8353-DF0F1F791FB6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E118D-176F-44B4-AD89-B30E18A94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49C7-0F01-4A73-8353-DF0F1F791FB6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E118D-176F-44B4-AD89-B30E18A94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49C7-0F01-4A73-8353-DF0F1F791FB6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E118D-176F-44B4-AD89-B30E18A94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49C7-0F01-4A73-8353-DF0F1F791FB6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20E118D-176F-44B4-AD89-B30E18A94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49C7-0F01-4A73-8353-DF0F1F791FB6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E118D-176F-44B4-AD89-B30E18A94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49C7-0F01-4A73-8353-DF0F1F791FB6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E118D-176F-44B4-AD89-B30E18A94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49C7-0F01-4A73-8353-DF0F1F791FB6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E118D-176F-44B4-AD89-B30E18A94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49C7-0F01-4A73-8353-DF0F1F791FB6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E118D-176F-44B4-AD89-B30E18A94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49C7-0F01-4A73-8353-DF0F1F791FB6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E118D-176F-44B4-AD89-B30E18A94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49C7-0F01-4A73-8353-DF0F1F791FB6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E118D-176F-44B4-AD89-B30E18A94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7DC49C7-0F01-4A73-8353-DF0F1F791FB6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20E118D-176F-44B4-AD89-B30E18A94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isotopes 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381000"/>
            <a:ext cx="8102276" cy="61791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Isotopes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u="sng" dirty="0" smtClean="0">
                <a:solidFill>
                  <a:schemeClr val="bg1"/>
                </a:solidFill>
              </a:rPr>
              <a:t>Definition</a:t>
            </a:r>
            <a:r>
              <a:rPr lang="en-US" sz="3600" b="1" dirty="0" smtClean="0">
                <a:solidFill>
                  <a:schemeClr val="bg1"/>
                </a:solidFill>
              </a:rPr>
              <a:t>:  Atoms of the same element that differ in their # of neutrons; therefore, they have different mass numbers.</a:t>
            </a:r>
          </a:p>
          <a:p>
            <a:r>
              <a:rPr lang="en-US" sz="3600" b="1" dirty="0" smtClean="0">
                <a:solidFill>
                  <a:schemeClr val="bg1"/>
                </a:solidFill>
              </a:rPr>
              <a:t>Nearly every element has isotopes!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FFFF00"/>
                </a:solidFill>
                <a:latin typeface="Boopee" pitchFamily="2" charset="0"/>
              </a:rPr>
              <a:t>Hydrogen has 3 isotopes!</a:t>
            </a:r>
            <a:endParaRPr lang="en-US" sz="6600" dirty="0">
              <a:solidFill>
                <a:srgbClr val="FFFF00"/>
              </a:solidFill>
              <a:latin typeface="Boopee" pitchFamily="2" charset="0"/>
            </a:endParaRPr>
          </a:p>
        </p:txBody>
      </p:sp>
      <p:pic>
        <p:nvPicPr>
          <p:cNvPr id="4" name="Content Placeholder 3" descr="isotopes of 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1447800"/>
            <a:ext cx="7086600" cy="3674028"/>
          </a:xfrm>
        </p:spPr>
      </p:pic>
      <p:sp>
        <p:nvSpPr>
          <p:cNvPr id="5" name="TextBox 4"/>
          <p:cNvSpPr txBox="1"/>
          <p:nvPr/>
        </p:nvSpPr>
        <p:spPr>
          <a:xfrm>
            <a:off x="1143000" y="5288340"/>
            <a:ext cx="6705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 Black" pitchFamily="34" charset="0"/>
              </a:rPr>
              <a:t>Hydrogen is the only element whose isotopes have special names.  </a:t>
            </a:r>
            <a:endParaRPr lang="en-US" sz="3200" b="1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en-US" sz="6000" dirty="0" smtClean="0">
                <a:solidFill>
                  <a:srgbClr val="FF0000"/>
                </a:solidFill>
                <a:latin typeface="Boopee" pitchFamily="2" charset="0"/>
              </a:rPr>
              <a:t>Representing </a:t>
            </a:r>
            <a:br>
              <a:rPr lang="en-US" sz="6000" dirty="0" smtClean="0">
                <a:solidFill>
                  <a:srgbClr val="FF0000"/>
                </a:solidFill>
                <a:latin typeface="Boopee" pitchFamily="2" charset="0"/>
              </a:rPr>
            </a:br>
            <a:r>
              <a:rPr lang="en-US" sz="6000" dirty="0" smtClean="0">
                <a:solidFill>
                  <a:srgbClr val="FF0000"/>
                </a:solidFill>
                <a:latin typeface="Boopee" pitchFamily="2" charset="0"/>
              </a:rPr>
              <a:t>Isotopes</a:t>
            </a:r>
            <a:endParaRPr lang="en-US" sz="6000" dirty="0">
              <a:solidFill>
                <a:srgbClr val="FF0000"/>
              </a:solidFill>
              <a:latin typeface="Boopee" pitchFamily="2" charset="0"/>
            </a:endParaRPr>
          </a:p>
        </p:txBody>
      </p:sp>
      <p:pic>
        <p:nvPicPr>
          <p:cNvPr id="4" name="Content Placeholder 3" descr="isotope shortha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066800"/>
            <a:ext cx="3733800" cy="5486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 descr="isotpes of element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99358" y="1981200"/>
            <a:ext cx="4692242" cy="4572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FF00"/>
                </a:solidFill>
                <a:latin typeface="Boopee" pitchFamily="2" charset="0"/>
              </a:rPr>
              <a:t>Another Way of Representing Isotopes</a:t>
            </a:r>
            <a:endParaRPr lang="en-US" sz="7200" dirty="0">
              <a:solidFill>
                <a:srgbClr val="FFFF00"/>
              </a:solidFill>
              <a:latin typeface="Boope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Iodine – 128</a:t>
            </a:r>
          </a:p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Iodine – 127</a:t>
            </a:r>
          </a:p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Iodine – 126</a:t>
            </a:r>
          </a:p>
          <a:p>
            <a:r>
              <a:rPr lang="en-US" sz="6000" baseline="30000" dirty="0" smtClean="0">
                <a:solidFill>
                  <a:schemeClr val="bg1"/>
                </a:solidFill>
                <a:latin typeface="Arial Black" pitchFamily="34" charset="0"/>
              </a:rPr>
              <a:t>128</a:t>
            </a:r>
            <a:r>
              <a:rPr lang="en-US" sz="6000" dirty="0" smtClean="0">
                <a:solidFill>
                  <a:schemeClr val="bg1"/>
                </a:solidFill>
                <a:latin typeface="Arial Black" pitchFamily="34" charset="0"/>
              </a:rPr>
              <a:t>I		</a:t>
            </a:r>
            <a:r>
              <a:rPr lang="en-US" sz="6000" baseline="30000" dirty="0" smtClean="0">
                <a:solidFill>
                  <a:schemeClr val="bg1"/>
                </a:solidFill>
                <a:latin typeface="Arial Black" pitchFamily="34" charset="0"/>
              </a:rPr>
              <a:t>127</a:t>
            </a:r>
            <a:r>
              <a:rPr lang="en-US" sz="6000" dirty="0" smtClean="0">
                <a:solidFill>
                  <a:schemeClr val="bg1"/>
                </a:solidFill>
                <a:latin typeface="Arial Black" pitchFamily="34" charset="0"/>
              </a:rPr>
              <a:t>I		</a:t>
            </a:r>
            <a:r>
              <a:rPr lang="en-US" sz="6000" baseline="30000" dirty="0" smtClean="0">
                <a:solidFill>
                  <a:schemeClr val="bg1"/>
                </a:solidFill>
                <a:latin typeface="Arial Black" pitchFamily="34" charset="0"/>
              </a:rPr>
              <a:t>126</a:t>
            </a:r>
            <a:r>
              <a:rPr lang="en-US" sz="6000" dirty="0" smtClean="0">
                <a:solidFill>
                  <a:schemeClr val="bg1"/>
                </a:solidFill>
                <a:latin typeface="Arial Black" pitchFamily="34" charset="0"/>
              </a:rPr>
              <a:t>I</a:t>
            </a:r>
          </a:p>
          <a:p>
            <a:r>
              <a:rPr lang="en-US" sz="3000" dirty="0" smtClean="0">
                <a:solidFill>
                  <a:schemeClr val="bg1"/>
                </a:solidFill>
                <a:latin typeface="Arial Black" pitchFamily="34" charset="0"/>
              </a:rPr>
              <a:t>What is iodine’s atomic number?</a:t>
            </a:r>
            <a:endParaRPr lang="en-US" sz="30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4" name="Striped Right Arrow 3"/>
          <p:cNvSpPr/>
          <p:nvPr/>
        </p:nvSpPr>
        <p:spPr>
          <a:xfrm rot="10579095">
            <a:off x="5064126" y="2949570"/>
            <a:ext cx="1717693" cy="1143000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6858000" y="2590800"/>
            <a:ext cx="1981200" cy="16764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These are the mass numbers!</a:t>
            </a:r>
            <a:r>
              <a:rPr lang="en-US" dirty="0" smtClean="0"/>
              <a:t>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  <a:latin typeface="Arial Black" pitchFamily="34" charset="0"/>
              </a:rPr>
              <a:t>AVERAGE ATOMIC MASSES</a:t>
            </a:r>
            <a:endParaRPr lang="en-US" dirty="0">
              <a:solidFill>
                <a:srgbClr val="00B0F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The atomic masses that appear on the periodic table are </a:t>
            </a:r>
            <a:r>
              <a:rPr lang="en-US" sz="3200" b="1" u="sng" dirty="0" smtClean="0">
                <a:solidFill>
                  <a:schemeClr val="bg1"/>
                </a:solidFill>
              </a:rPr>
              <a:t>AVERAGE ATOMIC MASSES.</a:t>
            </a:r>
          </a:p>
          <a:p>
            <a:pPr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In nature, an element’s isotopes will all be present in some amount.  The relative amounts of each isotope is determined for an element.  The percentages are then multiplied by the mass # for each isotope, then added together to get the AVERAGE ATOMIC MASS!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Calculating the Average atomic mass of an element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element iodine has three isotopes. In a sample of isotope it is found that 80% is iodine-127, 17% is iodine-126, and 3% is iodine-128.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What is the average atomic mass of iodine?</a:t>
            </a:r>
          </a:p>
          <a:p>
            <a:pPr marL="651510" indent="-514350">
              <a:buAutoNum type="arabicParenR"/>
            </a:pPr>
            <a:r>
              <a:rPr lang="en-US" dirty="0" smtClean="0">
                <a:solidFill>
                  <a:schemeClr val="bg1"/>
                </a:solidFill>
              </a:rPr>
              <a:t>Change percentages to decimal numbers.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      80% </a:t>
            </a:r>
            <a:r>
              <a:rPr lang="en-US" sz="3200" dirty="0" smtClean="0">
                <a:solidFill>
                  <a:schemeClr val="bg1"/>
                </a:solidFill>
                <a:sym typeface="Wingdings" pitchFamily="2" charset="2"/>
              </a:rPr>
              <a:t>  0.80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chemeClr val="bg1"/>
                </a:solidFill>
                <a:sym typeface="Wingdings" pitchFamily="2" charset="2"/>
              </a:rPr>
              <a:t>      17%   0.17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chemeClr val="bg1"/>
                </a:solidFill>
                <a:sym typeface="Wingdings" pitchFamily="2" charset="2"/>
              </a:rPr>
              <a:t>       3%   0.03</a:t>
            </a:r>
          </a:p>
          <a:p>
            <a:pPr marL="651510" indent="-514350">
              <a:buNone/>
            </a:pPr>
            <a:endParaRPr lang="en-US" dirty="0" smtClean="0">
              <a:solidFill>
                <a:schemeClr val="bg1"/>
              </a:solidFill>
              <a:sym typeface="Wingdings" pitchFamily="2" charset="2"/>
            </a:endParaRPr>
          </a:p>
          <a:p>
            <a:pPr marL="651510" indent="-514350">
              <a:buAutoNum type="arabicParenR" startAt="2"/>
            </a:pPr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2)  Multiply the decimal number by the corresponding mass number.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0.80 x 127 =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0.17 x 126 =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0.03 x 128 =</a:t>
            </a:r>
            <a:r>
              <a:rPr lang="en-US" dirty="0" smtClean="0">
                <a:latin typeface="Arial Black" pitchFamily="34" charset="0"/>
              </a:rPr>
              <a:t> 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05200" y="3048000"/>
            <a:ext cx="2286000" cy="609600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Arial Black" pitchFamily="34" charset="0"/>
              </a:rPr>
              <a:t>101.6</a:t>
            </a:r>
            <a:endParaRPr lang="en-US" sz="32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81400" y="4038600"/>
            <a:ext cx="2362200" cy="609600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Arial Black" pitchFamily="34" charset="0"/>
              </a:rPr>
              <a:t>21.42</a:t>
            </a:r>
            <a:endParaRPr lang="en-US" sz="32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81400" y="5105400"/>
            <a:ext cx="2362200" cy="609600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Arial Black" pitchFamily="34" charset="0"/>
              </a:rPr>
              <a:t>3.84</a:t>
            </a:r>
            <a:endParaRPr lang="en-US" sz="40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 animBg="1"/>
      <p:bldP spid="5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bg1"/>
                </a:solidFill>
                <a:latin typeface="Arial Black" pitchFamily="34" charset="0"/>
              </a:rPr>
              <a:t>Now add the three numbers together to get the average atomic mass.</a:t>
            </a:r>
          </a:p>
          <a:p>
            <a:endParaRPr lang="en-US" dirty="0" smtClean="0"/>
          </a:p>
          <a:p>
            <a:r>
              <a:rPr lang="en-US" sz="4000" dirty="0" smtClean="0">
                <a:solidFill>
                  <a:schemeClr val="bg1"/>
                </a:solidFill>
                <a:latin typeface="Arial Black" pitchFamily="34" charset="0"/>
              </a:rPr>
              <a:t>101.6 + 21.42 + 3.84 </a:t>
            </a:r>
            <a:r>
              <a:rPr lang="en-US" sz="4000" dirty="0" smtClean="0">
                <a:solidFill>
                  <a:schemeClr val="bg1"/>
                </a:solidFill>
              </a:rPr>
              <a:t>=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4495800" y="4724400"/>
            <a:ext cx="3581400" cy="14478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Arial Black" pitchFamily="34" charset="0"/>
              </a:rPr>
              <a:t>126.86 </a:t>
            </a:r>
            <a:r>
              <a:rPr lang="en-US" sz="3600" dirty="0" err="1" smtClean="0">
                <a:solidFill>
                  <a:schemeClr val="bg1"/>
                </a:solidFill>
                <a:latin typeface="Arial Black" pitchFamily="34" charset="0"/>
              </a:rPr>
              <a:t>amu</a:t>
            </a:r>
            <a:endParaRPr lang="en-US" sz="36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45</TotalTime>
  <Words>252</Words>
  <Application>Microsoft Office PowerPoint</Application>
  <PresentationFormat>On-screen Show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Slide 1</vt:lpstr>
      <vt:lpstr>Isotopes</vt:lpstr>
      <vt:lpstr>Hydrogen has 3 isotopes!</vt:lpstr>
      <vt:lpstr>Representing  Isotopes</vt:lpstr>
      <vt:lpstr>Another Way of Representing Isotopes</vt:lpstr>
      <vt:lpstr>AVERAGE ATOMIC MASSES</vt:lpstr>
      <vt:lpstr>Calculating the Average atomic mass of an element </vt:lpstr>
      <vt:lpstr>Slide 8</vt:lpstr>
      <vt:lpstr>Slide 9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isotopes</dc:title>
  <dc:creator>jluckey</dc:creator>
  <cp:lastModifiedBy>jluckey</cp:lastModifiedBy>
  <cp:revision>11</cp:revision>
  <dcterms:created xsi:type="dcterms:W3CDTF">2010-11-11T14:10:56Z</dcterms:created>
  <dcterms:modified xsi:type="dcterms:W3CDTF">2011-11-14T20:52:54Z</dcterms:modified>
</cp:coreProperties>
</file>